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6" r:id="rId4"/>
    <p:sldId id="271" r:id="rId5"/>
    <p:sldId id="284" r:id="rId6"/>
    <p:sldId id="283" r:id="rId7"/>
    <p:sldId id="275" r:id="rId8"/>
    <p:sldId id="279" r:id="rId9"/>
    <p:sldId id="262" r:id="rId10"/>
    <p:sldId id="267" r:id="rId11"/>
    <p:sldId id="295" r:id="rId12"/>
    <p:sldId id="299" r:id="rId13"/>
    <p:sldId id="263" r:id="rId14"/>
    <p:sldId id="282" r:id="rId15"/>
    <p:sldId id="298" r:id="rId16"/>
    <p:sldId id="292" r:id="rId17"/>
    <p:sldId id="293" r:id="rId18"/>
    <p:sldId id="272" r:id="rId19"/>
    <p:sldId id="296" r:id="rId20"/>
    <p:sldId id="297" r:id="rId21"/>
    <p:sldId id="294" r:id="rId22"/>
    <p:sldId id="265" r:id="rId23"/>
    <p:sldId id="281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78231" autoAdjust="0"/>
  </p:normalViewPr>
  <p:slideViewPr>
    <p:cSldViewPr snapToGrid="0" showGuides="1">
      <p:cViewPr varScale="1">
        <p:scale>
          <a:sx n="99" d="100"/>
          <a:sy n="99" d="100"/>
        </p:scale>
        <p:origin x="1504" y="168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-30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192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ericjjohnson2/corporate_credit_rating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ericjjohnson2/corporate_credit_rati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11441-3532-4C37-BEB9-B6018E0C68BF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1336DBC-06C8-454F-A2B0-259D1D31E356}">
      <dgm:prSet custT="1"/>
      <dgm:spPr>
        <a:solidFill>
          <a:schemeClr val="accent6"/>
        </a:solidFill>
      </dgm:spPr>
      <dgm:t>
        <a:bodyPr/>
        <a:lstStyle/>
        <a:p>
          <a:pPr>
            <a:defRPr b="1"/>
          </a:pPr>
          <a:r>
            <a:rPr lang="en-US" sz="3600" b="1" dirty="0"/>
            <a:t>Predicting Corporate Credit Ratings</a:t>
          </a:r>
          <a:endParaRPr lang="en-US" sz="3600" dirty="0"/>
        </a:p>
      </dgm:t>
    </dgm:pt>
    <dgm:pt modelId="{E0CBA98F-A4CD-4E52-9473-C1933EA27F8F}" type="parTrans" cxnId="{6B2203B4-9598-48C0-9613-00AEC713AC59}">
      <dgm:prSet/>
      <dgm:spPr/>
      <dgm:t>
        <a:bodyPr/>
        <a:lstStyle/>
        <a:p>
          <a:endParaRPr lang="en-US"/>
        </a:p>
      </dgm:t>
    </dgm:pt>
    <dgm:pt modelId="{4F1DBE1B-FA1C-4DE1-BE72-CCF6D01F2DA0}" type="sibTrans" cxnId="{6B2203B4-9598-48C0-9613-00AEC713AC59}">
      <dgm:prSet/>
      <dgm:spPr/>
      <dgm:t>
        <a:bodyPr/>
        <a:lstStyle/>
        <a:p>
          <a:endParaRPr lang="en-US"/>
        </a:p>
      </dgm:t>
    </dgm:pt>
    <dgm:pt modelId="{9D096274-02FB-429D-A1B4-8D1D82F905AE}">
      <dgm:prSet custT="1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GitHub:</a:t>
          </a:r>
          <a:r>
            <a:rPr lang="en-US" sz="2000" dirty="0"/>
            <a:t> </a:t>
          </a:r>
          <a:r>
            <a:rPr lang="en-US" sz="2000" dirty="0">
              <a:hlinkClick xmlns:r="http://schemas.openxmlformats.org/officeDocument/2006/relationships" r:id="rId1"/>
            </a:rPr>
            <a:t>https://github.com/ericjjohnson2/corporate_credit_rating</a:t>
          </a:r>
          <a:r>
            <a:rPr lang="en-US" sz="2000" dirty="0"/>
            <a:t> </a:t>
          </a:r>
        </a:p>
      </dgm:t>
    </dgm:pt>
    <dgm:pt modelId="{DBC42659-BD83-4F89-97E8-07204E966246}" type="parTrans" cxnId="{2CD36909-A79F-4C3F-A74A-66DCDE99A138}">
      <dgm:prSet/>
      <dgm:spPr/>
      <dgm:t>
        <a:bodyPr/>
        <a:lstStyle/>
        <a:p>
          <a:endParaRPr lang="en-US"/>
        </a:p>
      </dgm:t>
    </dgm:pt>
    <dgm:pt modelId="{61ABD775-209F-4D93-B09F-6BCE6ED1D2BE}" type="sibTrans" cxnId="{2CD36909-A79F-4C3F-A74A-66DCDE99A138}">
      <dgm:prSet/>
      <dgm:spPr/>
      <dgm:t>
        <a:bodyPr/>
        <a:lstStyle/>
        <a:p>
          <a:endParaRPr lang="en-US"/>
        </a:p>
      </dgm:t>
    </dgm:pt>
    <dgm:pt modelId="{0275E11C-10FC-47B6-A656-D4B31613F511}" type="pres">
      <dgm:prSet presAssocID="{62011441-3532-4C37-BEB9-B6018E0C68BF}" presName="linear" presStyleCnt="0">
        <dgm:presLayoutVars>
          <dgm:dir/>
          <dgm:animLvl val="lvl"/>
          <dgm:resizeHandles val="exact"/>
        </dgm:presLayoutVars>
      </dgm:prSet>
      <dgm:spPr/>
    </dgm:pt>
    <dgm:pt modelId="{8EBEF38A-9B0B-4793-B8C4-1C1460F87A40}" type="pres">
      <dgm:prSet presAssocID="{C1336DBC-06C8-454F-A2B0-259D1D31E356}" presName="parentLin" presStyleCnt="0"/>
      <dgm:spPr/>
    </dgm:pt>
    <dgm:pt modelId="{3C46B4AE-99B9-443F-9D70-736F4CAA3061}" type="pres">
      <dgm:prSet presAssocID="{C1336DBC-06C8-454F-A2B0-259D1D31E356}" presName="parentLeftMargin" presStyleLbl="node1" presStyleIdx="0" presStyleCnt="2"/>
      <dgm:spPr/>
    </dgm:pt>
    <dgm:pt modelId="{B92A1105-DAC1-42DF-9E75-7BF678F34AD5}" type="pres">
      <dgm:prSet presAssocID="{C1336DBC-06C8-454F-A2B0-259D1D31E356}" presName="parentText" presStyleLbl="node1" presStyleIdx="0" presStyleCnt="2" custScaleY="211280">
        <dgm:presLayoutVars>
          <dgm:chMax val="0"/>
          <dgm:bulletEnabled val="1"/>
        </dgm:presLayoutVars>
      </dgm:prSet>
      <dgm:spPr/>
    </dgm:pt>
    <dgm:pt modelId="{77FAF131-9B45-49E8-A2FB-E29C0C6BF530}" type="pres">
      <dgm:prSet presAssocID="{C1336DBC-06C8-454F-A2B0-259D1D31E356}" presName="negativeSpace" presStyleCnt="0"/>
      <dgm:spPr/>
    </dgm:pt>
    <dgm:pt modelId="{356310A6-70C7-4D9B-94CF-622EE0EB2BCE}" type="pres">
      <dgm:prSet presAssocID="{C1336DBC-06C8-454F-A2B0-259D1D31E356}" presName="childText" presStyleLbl="conFgAcc1" presStyleIdx="0" presStyleCnt="2">
        <dgm:presLayoutVars>
          <dgm:bulletEnabled val="1"/>
        </dgm:presLayoutVars>
      </dgm:prSet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accent6"/>
          </a:solidFill>
        </a:ln>
      </dgm:spPr>
    </dgm:pt>
    <dgm:pt modelId="{617D5956-68D9-429E-8662-D2EF120E82A6}" type="pres">
      <dgm:prSet presAssocID="{4F1DBE1B-FA1C-4DE1-BE72-CCF6D01F2DA0}" presName="spaceBetweenRectangles" presStyleCnt="0"/>
      <dgm:spPr/>
    </dgm:pt>
    <dgm:pt modelId="{0EF09E96-40DF-5B41-A227-049DEA7B3FCF}" type="pres">
      <dgm:prSet presAssocID="{9D096274-02FB-429D-A1B4-8D1D82F905AE}" presName="parentLin" presStyleCnt="0"/>
      <dgm:spPr/>
    </dgm:pt>
    <dgm:pt modelId="{310A866A-8DA8-814B-A653-0B577E1D6890}" type="pres">
      <dgm:prSet presAssocID="{9D096274-02FB-429D-A1B4-8D1D82F905AE}" presName="parentLeftMargin" presStyleLbl="node1" presStyleIdx="0" presStyleCnt="2"/>
      <dgm:spPr/>
    </dgm:pt>
    <dgm:pt modelId="{F55A042D-46D6-294F-8AC5-E89CDB95F1FD}" type="pres">
      <dgm:prSet presAssocID="{9D096274-02FB-429D-A1B4-8D1D82F905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541DB5-6223-B441-9BA0-4E210FED1F08}" type="pres">
      <dgm:prSet presAssocID="{9D096274-02FB-429D-A1B4-8D1D82F905AE}" presName="negativeSpace" presStyleCnt="0"/>
      <dgm:spPr/>
    </dgm:pt>
    <dgm:pt modelId="{1C580D97-6E25-D745-B990-99A141C08CC4}" type="pres">
      <dgm:prSet presAssocID="{9D096274-02FB-429D-A1B4-8D1D82F905A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CD36909-A79F-4C3F-A74A-66DCDE99A138}" srcId="{62011441-3532-4C37-BEB9-B6018E0C68BF}" destId="{9D096274-02FB-429D-A1B4-8D1D82F905AE}" srcOrd="1" destOrd="0" parTransId="{DBC42659-BD83-4F89-97E8-07204E966246}" sibTransId="{61ABD775-209F-4D93-B09F-6BCE6ED1D2BE}"/>
    <dgm:cxn modelId="{37B09852-3082-B445-9262-2EC9148F0F72}" type="presOf" srcId="{9D096274-02FB-429D-A1B4-8D1D82F905AE}" destId="{310A866A-8DA8-814B-A653-0B577E1D6890}" srcOrd="0" destOrd="0" presId="urn:microsoft.com/office/officeart/2005/8/layout/list1"/>
    <dgm:cxn modelId="{955B5A81-4048-4E96-AB2B-C0B661AD7E50}" type="presOf" srcId="{62011441-3532-4C37-BEB9-B6018E0C68BF}" destId="{0275E11C-10FC-47B6-A656-D4B31613F511}" srcOrd="0" destOrd="0" presId="urn:microsoft.com/office/officeart/2005/8/layout/list1"/>
    <dgm:cxn modelId="{ECCF849C-074A-479F-965F-02E09064DBA9}" type="presOf" srcId="{C1336DBC-06C8-454F-A2B0-259D1D31E356}" destId="{3C46B4AE-99B9-443F-9D70-736F4CAA3061}" srcOrd="0" destOrd="0" presId="urn:microsoft.com/office/officeart/2005/8/layout/list1"/>
    <dgm:cxn modelId="{5427DCB2-AAA1-464B-A4AE-2DF1115D21E1}" type="presOf" srcId="{C1336DBC-06C8-454F-A2B0-259D1D31E356}" destId="{B92A1105-DAC1-42DF-9E75-7BF678F34AD5}" srcOrd="1" destOrd="0" presId="urn:microsoft.com/office/officeart/2005/8/layout/list1"/>
    <dgm:cxn modelId="{6B2203B4-9598-48C0-9613-00AEC713AC59}" srcId="{62011441-3532-4C37-BEB9-B6018E0C68BF}" destId="{C1336DBC-06C8-454F-A2B0-259D1D31E356}" srcOrd="0" destOrd="0" parTransId="{E0CBA98F-A4CD-4E52-9473-C1933EA27F8F}" sibTransId="{4F1DBE1B-FA1C-4DE1-BE72-CCF6D01F2DA0}"/>
    <dgm:cxn modelId="{1E189BE5-BB8E-1548-A61E-8718351362AF}" type="presOf" srcId="{9D096274-02FB-429D-A1B4-8D1D82F905AE}" destId="{F55A042D-46D6-294F-8AC5-E89CDB95F1FD}" srcOrd="1" destOrd="0" presId="urn:microsoft.com/office/officeart/2005/8/layout/list1"/>
    <dgm:cxn modelId="{6644824F-AE25-41DC-A8B5-7A3F7B9A5560}" type="presParOf" srcId="{0275E11C-10FC-47B6-A656-D4B31613F511}" destId="{8EBEF38A-9B0B-4793-B8C4-1C1460F87A40}" srcOrd="0" destOrd="0" presId="urn:microsoft.com/office/officeart/2005/8/layout/list1"/>
    <dgm:cxn modelId="{0AC10C42-81B2-44D8-9D09-8CEB580A807F}" type="presParOf" srcId="{8EBEF38A-9B0B-4793-B8C4-1C1460F87A40}" destId="{3C46B4AE-99B9-443F-9D70-736F4CAA3061}" srcOrd="0" destOrd="0" presId="urn:microsoft.com/office/officeart/2005/8/layout/list1"/>
    <dgm:cxn modelId="{FCDEF26D-AF57-4BC1-86AC-2346E0F619FA}" type="presParOf" srcId="{8EBEF38A-9B0B-4793-B8C4-1C1460F87A40}" destId="{B92A1105-DAC1-42DF-9E75-7BF678F34AD5}" srcOrd="1" destOrd="0" presId="urn:microsoft.com/office/officeart/2005/8/layout/list1"/>
    <dgm:cxn modelId="{95D5BB54-D2CF-450B-A114-388670AD62E0}" type="presParOf" srcId="{0275E11C-10FC-47B6-A656-D4B31613F511}" destId="{77FAF131-9B45-49E8-A2FB-E29C0C6BF530}" srcOrd="1" destOrd="0" presId="urn:microsoft.com/office/officeart/2005/8/layout/list1"/>
    <dgm:cxn modelId="{51A01274-1A30-4B86-9F0F-37038D0038FD}" type="presParOf" srcId="{0275E11C-10FC-47B6-A656-D4B31613F511}" destId="{356310A6-70C7-4D9B-94CF-622EE0EB2BCE}" srcOrd="2" destOrd="0" presId="urn:microsoft.com/office/officeart/2005/8/layout/list1"/>
    <dgm:cxn modelId="{3DD5EB2C-BD4E-4502-B230-2C55A40437E5}" type="presParOf" srcId="{0275E11C-10FC-47B6-A656-D4B31613F511}" destId="{617D5956-68D9-429E-8662-D2EF120E82A6}" srcOrd="3" destOrd="0" presId="urn:microsoft.com/office/officeart/2005/8/layout/list1"/>
    <dgm:cxn modelId="{DFE067A1-81AA-5B46-A448-FBF8EFCEA93B}" type="presParOf" srcId="{0275E11C-10FC-47B6-A656-D4B31613F511}" destId="{0EF09E96-40DF-5B41-A227-049DEA7B3FCF}" srcOrd="4" destOrd="0" presId="urn:microsoft.com/office/officeart/2005/8/layout/list1"/>
    <dgm:cxn modelId="{B2E53A68-7E1C-5243-863E-DA085C6034F3}" type="presParOf" srcId="{0EF09E96-40DF-5B41-A227-049DEA7B3FCF}" destId="{310A866A-8DA8-814B-A653-0B577E1D6890}" srcOrd="0" destOrd="0" presId="urn:microsoft.com/office/officeart/2005/8/layout/list1"/>
    <dgm:cxn modelId="{8CCD54CD-D1B8-8545-B644-F3D6B063DC7F}" type="presParOf" srcId="{0EF09E96-40DF-5B41-A227-049DEA7B3FCF}" destId="{F55A042D-46D6-294F-8AC5-E89CDB95F1FD}" srcOrd="1" destOrd="0" presId="urn:microsoft.com/office/officeart/2005/8/layout/list1"/>
    <dgm:cxn modelId="{70AADEE8-432E-E54E-B904-1673E860AC49}" type="presParOf" srcId="{0275E11C-10FC-47B6-A656-D4B31613F511}" destId="{71541DB5-6223-B441-9BA0-4E210FED1F08}" srcOrd="5" destOrd="0" presId="urn:microsoft.com/office/officeart/2005/8/layout/list1"/>
    <dgm:cxn modelId="{55456825-F8EA-7E48-9BE9-C5D8A72DF20F}" type="presParOf" srcId="{0275E11C-10FC-47B6-A656-D4B31613F511}" destId="{1C580D97-6E25-D745-B990-99A141C08CC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310A6-70C7-4D9B-94CF-622EE0EB2BCE}">
      <dsp:nvSpPr>
        <dsp:cNvPr id="0" name=""/>
        <dsp:cNvSpPr/>
      </dsp:nvSpPr>
      <dsp:spPr>
        <a:xfrm>
          <a:off x="0" y="1762566"/>
          <a:ext cx="10515600" cy="9072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A1105-DAC1-42DF-9E75-7BF678F34AD5}">
      <dsp:nvSpPr>
        <dsp:cNvPr id="0" name=""/>
        <dsp:cNvSpPr/>
      </dsp:nvSpPr>
      <dsp:spPr>
        <a:xfrm>
          <a:off x="525780" y="48611"/>
          <a:ext cx="7360920" cy="2245314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 dirty="0"/>
            <a:t>Predicting Corporate Credit Ratings</a:t>
          </a:r>
          <a:endParaRPr lang="en-US" sz="3600" kern="1200" dirty="0"/>
        </a:p>
      </dsp:txBody>
      <dsp:txXfrm>
        <a:off x="635387" y="158218"/>
        <a:ext cx="7141706" cy="2026100"/>
      </dsp:txXfrm>
    </dsp:sp>
    <dsp:sp modelId="{1C580D97-6E25-D745-B990-99A141C08CC4}">
      <dsp:nvSpPr>
        <dsp:cNvPr id="0" name=""/>
        <dsp:cNvSpPr/>
      </dsp:nvSpPr>
      <dsp:spPr>
        <a:xfrm>
          <a:off x="0" y="3395526"/>
          <a:ext cx="10515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A042D-46D6-294F-8AC5-E89CDB95F1FD}">
      <dsp:nvSpPr>
        <dsp:cNvPr id="0" name=""/>
        <dsp:cNvSpPr/>
      </dsp:nvSpPr>
      <dsp:spPr>
        <a:xfrm>
          <a:off x="525780" y="2864166"/>
          <a:ext cx="7360920" cy="1062720"/>
        </a:xfrm>
        <a:prstGeom prst="round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GitHub:</a:t>
          </a:r>
          <a:r>
            <a:rPr lang="en-US" sz="2000" kern="1200" dirty="0"/>
            <a:t> </a:t>
          </a:r>
          <a:r>
            <a:rPr lang="en-US" sz="2000" kern="1200" dirty="0">
              <a:hlinkClick xmlns:r="http://schemas.openxmlformats.org/officeDocument/2006/relationships" r:id="rId1"/>
            </a:rPr>
            <a:t>https://github.com/ericjjohnson2/corporate_credit_rating</a:t>
          </a:r>
          <a:r>
            <a:rPr lang="en-US" sz="2000" kern="1200" dirty="0"/>
            <a:t> </a:t>
          </a:r>
        </a:p>
      </dsp:txBody>
      <dsp:txXfrm>
        <a:off x="577658" y="2916044"/>
        <a:ext cx="7257164" cy="958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4C6B6-1627-4812-80A5-1932C8CA8800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E933-FAC9-403D-A2AE-47E1A18EA7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6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c/creditrating.as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nvestopedia.com/terms/s/sp500.as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7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details of models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72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small view of one of the 500 trees within the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 our winning model, the top three listed below were the most important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98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9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8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5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latin typeface="Cabin-semi-bold"/>
              </a:rPr>
              <a:t>What Is Standard &amp; Poor's (S&amp;P)?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Standard &amp; Poor's (S&amp;P) is a company well known around the world as a creator of financial market indices—widely used as investment benchmarks—a data source, and an issuer of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3"/>
              </a:rPr>
              <a:t>credit ratings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 for companies and debt obligations. It's perhaps best-known for the popular and often-cited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4"/>
              </a:rPr>
              <a:t>S&amp;P 500 Index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5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2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positive predictions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view of the missing positive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8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 ROC chart is like a report card for our model's performance, telling us how well the model does on accurate positive and negative predictions.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3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25D8-DC9D-A276-16C6-DA6B25E89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10F44-D3DB-62DC-8441-BAB09D737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A241-B5A6-4AEA-9D12-E14C436C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83BCE-BA38-985D-A781-904FAE58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FE3C2-B26D-6323-D16C-D23248D1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9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3ADD-BF33-0532-4C1E-C139C64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6E473-C125-16ED-3EBD-57B2831CD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77174-4CE9-C2AA-6CED-1FF9B3C0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207C-CAB7-EF06-E3A3-AE3F65ED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8C63F-9D64-7920-456F-B874EAED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8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828E9-EFD0-EDD4-C375-4826E6C5B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DE86B-9E37-A0B2-2C6A-328CEA746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C0B7-94C6-7D16-3F2B-FD6B5E36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704DB-3623-0D4D-8C8C-CA5C1EAA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CCA3-F734-1669-AF64-C95975D9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9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5AD6-31BB-2362-0D49-418E69A2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9C140-F1FA-DA33-73E8-792DC766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15686-E55C-C7D6-DFB8-7850905B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ADDD5-C954-63D1-E9D4-9EBBEBDB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47166-029F-E402-7AA6-1787C464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92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62F2-9935-F730-B71A-5B7EB137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3D811-067B-E01C-24BD-B2EC89376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92ABA-E3C2-2320-07BC-09752609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890A-C127-5A02-6EB0-36D88A82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90D61-FE91-0984-3C9E-7799F817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6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777A-437A-FBB4-E4E9-F5CE0E0C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397A-C3ED-4FBF-D573-3E2FF496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F7C20-E7DC-2294-37E5-601BB2C06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AFECA-7FC6-58CB-B231-909E98199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AB341-1B50-1D27-7E75-10CDEBB4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CD562-AD27-E005-BA29-3198CE3F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5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1B82-EE9C-5EDB-1D0E-7F4BBFED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F13A0-6A80-A42F-6E42-9ED53B136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D1D34-CA4C-287D-90AC-1CEDFDFC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1A54C-B856-3BE9-AF21-5CDCA2A86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C3AE4-E9BA-E0DA-3EE3-35E045E46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ABC0A-D004-C571-AFF2-02BF3657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175D9-25BB-B3A3-432D-DFBA49F0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F2E5-DA71-2F32-4522-EB96D6D6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3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3B7C-F558-6088-CA0A-39A37B53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C5128-ACD6-4702-DDA6-9563A536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BAD8D-FF82-9A22-E299-6FE8B4AF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A0468-7C75-CCED-D982-93BD24CD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1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AF341-EE37-DB3D-05C2-C0885740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EB98C-D7A0-93FA-890A-2E7E0927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3E9BC-BA3C-1E47-C226-F8BC7DA6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2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EC4-5AD5-15F0-DC65-325C3330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D3B6-E0C0-B6C7-AC57-793B38D66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38768-CB9A-2D2C-FEDD-D7230CA0B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53056-8B0F-0DBB-12F8-49793F08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A41E7-985C-E74B-ADBD-1828E62E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5A59D-6C04-278F-9CDA-C55EA3F8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1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2E34-A560-E6F0-199E-BF885076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EE9E0-1914-DB8C-E718-0C96EB423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62152-9BAE-2FA5-6330-80E3FA9A4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CD7BA-3302-AD2B-8772-6EC1A957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42C08-09F2-0976-8ED1-EFA48EF5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3B3D7-F53C-69D6-7798-F80AE856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2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1B8AE-340B-1964-C509-35D610C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6A7F5-AC04-0E94-4EA4-E55D9795E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65D3D-BE6C-3314-C9F3-78D697846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FB61AD-7E43-4D13-B6B6-5105368A3C33}" type="datetimeFigureOut">
              <a:rPr lang="en-US" smtClean="0"/>
              <a:t>3/26/24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92D9-0821-6634-116A-245063BA2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E1E38-C296-E6A5-2E53-C334E35CE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3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stackoverflow.com/questions/51921142/how-to-load-a-model-saved-in-joblib-file-from-google-cloud-storage-bucket" TargetMode="External"/><Relationship Id="rId18" Type="http://schemas.openxmlformats.org/officeDocument/2006/relationships/hyperlink" Target="https://seekingalpha.com/article/4679188-junk-bond-default-surge-continues-in-2024" TargetMode="External"/><Relationship Id="rId26" Type="http://schemas.openxmlformats.org/officeDocument/2006/relationships/hyperlink" Target="https://www.investopedia.com/terms/g/grossmargin.asp" TargetMode="External"/><Relationship Id="rId39" Type="http://schemas.openxmlformats.org/officeDocument/2006/relationships/hyperlink" Target="https://www.wallstreetprep.com/knowledge/cash-flow-per-share/" TargetMode="External"/><Relationship Id="rId21" Type="http://schemas.openxmlformats.org/officeDocument/2006/relationships/hyperlink" Target="https://www.youtube.com/watch?v=VtchVpoSdoQ&amp;t=582s" TargetMode="External"/><Relationship Id="rId34" Type="http://schemas.openxmlformats.org/officeDocument/2006/relationships/hyperlink" Target="https://www.wallstreetprep.com/knowledge/return-on-tangible-equity-rote/" TargetMode="External"/><Relationship Id="rId7" Type="http://schemas.openxmlformats.org/officeDocument/2006/relationships/hyperlink" Target="https://towardsdatascience.com/what-is-stratified-cross-validation-in-machine-learning-8844f3e7ae8e" TargetMode="External"/><Relationship Id="rId12" Type="http://schemas.openxmlformats.org/officeDocument/2006/relationships/hyperlink" Target="https://scikit-learn.org/stable/modules/generated/sklearn.ensemble.RandomForestClassifier.html" TargetMode="External"/><Relationship Id="rId17" Type="http://schemas.openxmlformats.org/officeDocument/2006/relationships/hyperlink" Target="https://pytorch.org/docs/stable/generated/torch.nn.ReLU6.html" TargetMode="External"/><Relationship Id="rId25" Type="http://schemas.openxmlformats.org/officeDocument/2006/relationships/hyperlink" Target="https://www.investopedia.com/terms/d/debtequityratio.asp" TargetMode="External"/><Relationship Id="rId33" Type="http://schemas.openxmlformats.org/officeDocument/2006/relationships/hyperlink" Target="https://www.investopedia.com/terms/r/returnonequity.asp" TargetMode="External"/><Relationship Id="rId38" Type="http://schemas.openxmlformats.org/officeDocument/2006/relationships/hyperlink" Target="https://www.investopedia.com/terms/c/cashflowpershare.asp" TargetMode="External"/><Relationship Id="rId2" Type="http://schemas.openxmlformats.org/officeDocument/2006/relationships/hyperlink" Target="https://www.kaggle.com/datasets/kirtandelwadia/corporate-credit-rating-with-financial-ratios" TargetMode="External"/><Relationship Id="rId16" Type="http://schemas.openxmlformats.org/officeDocument/2006/relationships/hyperlink" Target="https://keras.io/api/keras_tuner/hyperparameters/" TargetMode="External"/><Relationship Id="rId20" Type="http://schemas.openxmlformats.org/officeDocument/2006/relationships/hyperlink" Target="https://www.youtube.com/watch?v=YUsx5ZNlYWc" TargetMode="External"/><Relationship Id="rId29" Type="http://schemas.openxmlformats.org/officeDocument/2006/relationships/hyperlink" Target="https://www.investopedia.com/terms/e/ebi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stratified-k-fold-cross-validation/" TargetMode="External"/><Relationship Id="rId11" Type="http://schemas.openxmlformats.org/officeDocument/2006/relationships/hyperlink" Target="https://matplotlib.org/stable/gallery/color/named_colors.html" TargetMode="External"/><Relationship Id="rId24" Type="http://schemas.openxmlformats.org/officeDocument/2006/relationships/hyperlink" Target="https://www.investopedia.com/terms/l/longtermdebt-capitalization.asp" TargetMode="External"/><Relationship Id="rId32" Type="http://schemas.openxmlformats.org/officeDocument/2006/relationships/hyperlink" Target="https://www.investopedia.com/terms/n/net_margin.asp" TargetMode="External"/><Relationship Id="rId37" Type="http://schemas.openxmlformats.org/officeDocument/2006/relationships/hyperlink" Target="https://www.investopedia.com/terms/r/returnoninvestment.asp" TargetMode="External"/><Relationship Id="rId40" Type="http://schemas.openxmlformats.org/officeDocument/2006/relationships/hyperlink" Target="https://www.investopedia.com/terms/f/freecashflowpershare.asp" TargetMode="External"/><Relationship Id="rId5" Type="http://schemas.openxmlformats.org/officeDocument/2006/relationships/hyperlink" Target="https://scikit-learn.org/stable/modules/generated/sklearn.model_selection.StratifiedKFold.html#sklearn-model-selection-stratifiedkfold" TargetMode="External"/><Relationship Id="rId15" Type="http://schemas.openxmlformats.org/officeDocument/2006/relationships/hyperlink" Target="https://www.datacamp.com/tutorial/random-forests-classifier-python" TargetMode="External"/><Relationship Id="rId23" Type="http://schemas.openxmlformats.org/officeDocument/2006/relationships/hyperlink" Target="https://www.investopedia.com/terms/c/currentratio.asp" TargetMode="External"/><Relationship Id="rId28" Type="http://schemas.openxmlformats.org/officeDocument/2006/relationships/hyperlink" Target="https://www.investopedia.com/terms/o/operatingmargin.asp" TargetMode="External"/><Relationship Id="rId36" Type="http://schemas.openxmlformats.org/officeDocument/2006/relationships/hyperlink" Target="https://www.wallstreetprep.com/knowledge/return-on-equity-roe/" TargetMode="External"/><Relationship Id="rId10" Type="http://schemas.openxmlformats.org/officeDocument/2006/relationships/hyperlink" Target="https://stockanalysis.com/pro/the-barbell-investor/" TargetMode="External"/><Relationship Id="rId19" Type="http://schemas.openxmlformats.org/officeDocument/2006/relationships/hyperlink" Target="https://pypi.org/project/imbalanced-learn/" TargetMode="External"/><Relationship Id="rId31" Type="http://schemas.openxmlformats.org/officeDocument/2006/relationships/hyperlink" Target="https://www.investopedia.com/terms/p/pretax-margin.asp" TargetMode="External"/><Relationship Id="rId4" Type="http://schemas.openxmlformats.org/officeDocument/2006/relationships/hyperlink" Target="https://stackoverflow.com/questions/36814100/pandas-to-numeric-for-multiple-columns" TargetMode="External"/><Relationship Id="rId9" Type="http://schemas.openxmlformats.org/officeDocument/2006/relationships/hyperlink" Target="https://ipywidgets.readthedocs.io/en/latest/examples/Widget%20List.html" TargetMode="External"/><Relationship Id="rId14" Type="http://schemas.openxmlformats.org/officeDocument/2006/relationships/hyperlink" Target="https://stackoverflow.com/questions/9622163/save-plot-to-image-file-instead-of-displaying-it" TargetMode="External"/><Relationship Id="rId22" Type="http://schemas.openxmlformats.org/officeDocument/2006/relationships/hyperlink" Target="https://stackoverflow.com/questions/25009284/how-to-plot-roc-curve-in-python" TargetMode="External"/><Relationship Id="rId27" Type="http://schemas.openxmlformats.org/officeDocument/2006/relationships/hyperlink" Target="https://www.omnicalculator.com/finance/margin#gross-margin-formula" TargetMode="External"/><Relationship Id="rId30" Type="http://schemas.openxmlformats.org/officeDocument/2006/relationships/hyperlink" Target="https://www.investopedia.com/terms/e/ebitda-margin.asp" TargetMode="External"/><Relationship Id="rId35" Type="http://schemas.openxmlformats.org/officeDocument/2006/relationships/hyperlink" Target="https://www.investopedia.com/terms/r/returnonassets.asp" TargetMode="External"/><Relationship Id="rId8" Type="http://schemas.openxmlformats.org/officeDocument/2006/relationships/hyperlink" Target="https://github.com/mwaskom/seaborn/issues/3478" TargetMode="External"/><Relationship Id="rId3" Type="http://schemas.openxmlformats.org/officeDocument/2006/relationships/hyperlink" Target="https://www.alphavantage.co/documentatio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028AD72D-FA8E-5E42-6C95-1B240110C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222" r="9091" b="141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66396-BF03-97C3-41EA-F0AD1C491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1400" b="1" dirty="0"/>
              <a:t>Project 4</a:t>
            </a:r>
            <a:br>
              <a:rPr lang="en-US" sz="1400" b="1" dirty="0"/>
            </a:br>
            <a:r>
              <a:rPr lang="en-US" sz="1400" b="1" dirty="0"/>
              <a:t>Group 3</a:t>
            </a:r>
            <a:br>
              <a:rPr lang="en-US" sz="1400" dirty="0"/>
            </a:br>
            <a:r>
              <a:rPr lang="en-US" sz="1400" b="1" dirty="0"/>
              <a:t>Mitchell Lor</a:t>
            </a:r>
            <a:br>
              <a:rPr lang="en-US" sz="1400" b="1" dirty="0"/>
            </a:br>
            <a:r>
              <a:rPr lang="en-US" sz="1400" b="1" dirty="0"/>
              <a:t>Waynei Mebrahtu </a:t>
            </a:r>
            <a:br>
              <a:rPr lang="en-US" sz="1400" b="1" dirty="0"/>
            </a:br>
            <a:r>
              <a:rPr lang="en-US" sz="1400" b="1" dirty="0"/>
              <a:t>Eric Johnson </a:t>
            </a:r>
            <a:br>
              <a:rPr lang="en-US" sz="1400" b="1" dirty="0"/>
            </a:br>
            <a:r>
              <a:rPr lang="en-US" sz="1400" b="1" dirty="0"/>
              <a:t>Lucinda Hodgson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A8EB4BD-DC96-5822-0A6A-5AE88F70B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687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535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A849-241E-A58E-1F51-3F0A5D92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4933" cy="1325563"/>
          </a:xfrm>
        </p:spPr>
        <p:txBody>
          <a:bodyPr>
            <a:norm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Deep Learning Model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r>
              <a:rPr lang="en-US" sz="2000" dirty="0"/>
              <a:t>Design and Accuracy</a:t>
            </a:r>
          </a:p>
        </p:txBody>
      </p:sp>
      <p:pic>
        <p:nvPicPr>
          <p:cNvPr id="5" name="Content Placeholder 4" descr="A screenshot of a device&#10;&#10;Description automatically generated">
            <a:extLst>
              <a:ext uri="{FF2B5EF4-FFF2-40B4-BE49-F238E27FC236}">
                <a16:creationId xmlns:a16="http://schemas.microsoft.com/office/drawing/2014/main" id="{C62D44E7-D8F2-AFF2-1E2A-82FDCAFD2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5" y="1955211"/>
            <a:ext cx="2764699" cy="4351338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762D974-D36A-691C-BF09-272E98641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7" t="31656" r="44495" b="43186"/>
          <a:stretch/>
        </p:blipFill>
        <p:spPr bwMode="auto">
          <a:xfrm>
            <a:off x="8604881" y="2133553"/>
            <a:ext cx="3233854" cy="4172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8BF6F-3A56-23E0-6AB4-004F01A0B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120" y="3127025"/>
            <a:ext cx="4393243" cy="18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3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85E9-3EA1-23E2-7D6A-D20A6EB1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Model</a:t>
            </a:r>
            <a:br>
              <a:rPr lang="en-US" dirty="0"/>
            </a:br>
            <a:r>
              <a:rPr lang="en-US" sz="2000" dirty="0"/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CF4B9-AB9F-02E6-D484-D1EAED463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01" y="1825625"/>
            <a:ext cx="6216197" cy="4351338"/>
          </a:xfrm>
        </p:spPr>
      </p:pic>
    </p:spTree>
    <p:extLst>
      <p:ext uri="{BB962C8B-B14F-4D97-AF65-F5344CB8AC3E}">
        <p14:creationId xmlns:p14="http://schemas.microsoft.com/office/powerpoint/2010/main" val="162109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85E9-3EA1-23E2-7D6A-D20A6EB1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</a:t>
            </a:r>
            <a:br>
              <a:rPr lang="en-US" dirty="0"/>
            </a:br>
            <a:r>
              <a:rPr lang="en-US" sz="2000" dirty="0"/>
              <a:t>ROC Curve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85821A-66C2-013C-4A2F-A05783134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C7C98-7416-C794-CDB4-7A0D1E78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76" y="1636959"/>
            <a:ext cx="6377306" cy="50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37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CBD2-B2C0-0E5F-589E-E9B2EE4E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r>
              <a:rPr lang="en-US" dirty="0"/>
              <a:t>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528A-AD1F-D69D-46BC-30725E8A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654"/>
            <a:ext cx="10515600" cy="1642907"/>
          </a:xfrm>
        </p:spPr>
        <p:txBody>
          <a:bodyPr/>
          <a:lstStyle/>
          <a:p>
            <a:r>
              <a:rPr lang="en-US" sz="2000" dirty="0"/>
              <a:t>Model Design: 500 decision trees, Stratified K Folding </a:t>
            </a:r>
            <a:r>
              <a:rPr lang="en-US" sz="1200" dirty="0"/>
              <a:t>(technique used to ensure models perform well even with class imbalance)</a:t>
            </a:r>
          </a:p>
          <a:p>
            <a:r>
              <a:rPr lang="en-US" sz="2000" dirty="0"/>
              <a:t>Accuracy: 94% accuracy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F6BB9-D16A-F2EE-D6B6-5315B82D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95" y="2427825"/>
            <a:ext cx="7315834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7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80AA-D5AA-980B-7764-F66F7310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  <a:br>
              <a:rPr lang="en-US" dirty="0"/>
            </a:br>
            <a:r>
              <a:rPr lang="en-US" sz="2000" dirty="0"/>
              <a:t>Confusion Matrix</a:t>
            </a:r>
          </a:p>
        </p:txBody>
      </p:sp>
      <p:pic>
        <p:nvPicPr>
          <p:cNvPr id="14" name="Content Placeholder 13" descr="A blue squares with numbers and labels&#10;&#10;Description automatically generated">
            <a:extLst>
              <a:ext uri="{FF2B5EF4-FFF2-40B4-BE49-F238E27FC236}">
                <a16:creationId xmlns:a16="http://schemas.microsoft.com/office/drawing/2014/main" id="{BD26F46E-8DD6-63DE-1A1F-4D3702D04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13890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E596-766A-0B43-50BE-7DEEE42A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  <a:br>
              <a:rPr lang="en-US" dirty="0"/>
            </a:br>
            <a:r>
              <a:rPr lang="en-US" sz="2000" dirty="0"/>
              <a:t>ROC Curve (highly accurate)</a:t>
            </a:r>
          </a:p>
        </p:txBody>
      </p:sp>
      <p:pic>
        <p:nvPicPr>
          <p:cNvPr id="7" name="Content Placeholder 6" descr="ROC Curve for Random Forest showing an area = 0.99">
            <a:extLst>
              <a:ext uri="{FF2B5EF4-FFF2-40B4-BE49-F238E27FC236}">
                <a16:creationId xmlns:a16="http://schemas.microsoft.com/office/drawing/2014/main" id="{6C6A7620-6036-993E-3977-71887F6B5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08669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E596-766A-0B43-50BE-7DEEE42A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  <a:br>
              <a:rPr lang="en-US" dirty="0"/>
            </a:br>
            <a:r>
              <a:rPr lang="en-US" sz="2000" dirty="0"/>
              <a:t>Classification Report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4116FC-930A-273C-DC86-9D7230187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5161" y="2379617"/>
            <a:ext cx="8821677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D307-D28C-8B82-65A6-A19245F0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  <a:br>
              <a:rPr lang="en-US" dirty="0"/>
            </a:br>
            <a:r>
              <a:rPr lang="en-US" sz="2000" dirty="0"/>
              <a:t>A Snippet from a Decision Tree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D88CF5D-4ABA-CE33-10BB-7BE9A0DCE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6291"/>
            <a:ext cx="10515600" cy="4442809"/>
          </a:xfrm>
        </p:spPr>
      </p:pic>
    </p:spTree>
    <p:extLst>
      <p:ext uri="{BB962C8B-B14F-4D97-AF65-F5344CB8AC3E}">
        <p14:creationId xmlns:p14="http://schemas.microsoft.com/office/powerpoint/2010/main" val="1564307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B77B-EEDA-3EB2-C747-E4FC5AA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90" y="365125"/>
            <a:ext cx="11655846" cy="1805198"/>
          </a:xfrm>
        </p:spPr>
        <p:txBody>
          <a:bodyPr>
            <a:norm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Random Forest Model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Feature Importance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C7BD0-D034-0B06-C28D-DA5CE994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041" y="1808018"/>
            <a:ext cx="9496540" cy="4824135"/>
          </a:xfrm>
        </p:spPr>
      </p:pic>
    </p:spTree>
    <p:extLst>
      <p:ext uri="{BB962C8B-B14F-4D97-AF65-F5344CB8AC3E}">
        <p14:creationId xmlns:p14="http://schemas.microsoft.com/office/powerpoint/2010/main" val="254617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A5CC-53ED-572B-BB8A-189489A9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 </a:t>
            </a:r>
            <a:br>
              <a:rPr lang="en-US" dirty="0"/>
            </a:br>
            <a:r>
              <a:rPr lang="en-US" sz="2000" dirty="0"/>
              <a:t>Accuracy Comparison</a:t>
            </a:r>
          </a:p>
        </p:txBody>
      </p:sp>
      <p:pic>
        <p:nvPicPr>
          <p:cNvPr id="5" name="Content Placeholder 4" descr="A graph of different models&#10;&#10;Description automatically generated">
            <a:extLst>
              <a:ext uri="{FF2B5EF4-FFF2-40B4-BE49-F238E27FC236}">
                <a16:creationId xmlns:a16="http://schemas.microsoft.com/office/drawing/2014/main" id="{A11F0D58-F6E8-9C17-5DC6-895B43894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5773"/>
            <a:ext cx="8640147" cy="482710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0DF992-A367-E2DB-46F1-65E37F74F88E}"/>
              </a:ext>
            </a:extLst>
          </p:cNvPr>
          <p:cNvSpPr txBox="1"/>
          <p:nvPr/>
        </p:nvSpPr>
        <p:spPr>
          <a:xfrm>
            <a:off x="9620518" y="5254580"/>
            <a:ext cx="2356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 Other models not discussed include </a:t>
            </a:r>
            <a:r>
              <a:rPr lang="en-US" sz="1200" i="1" dirty="0" err="1"/>
              <a:t>XGBoost</a:t>
            </a:r>
            <a:r>
              <a:rPr lang="en-US" sz="1200" i="1" dirty="0"/>
              <a:t>, SVC, and GBM models. These preformed better than the neural networks but less than the random forests.</a:t>
            </a:r>
          </a:p>
        </p:txBody>
      </p:sp>
    </p:spTree>
    <p:extLst>
      <p:ext uri="{BB962C8B-B14F-4D97-AF65-F5344CB8AC3E}">
        <p14:creationId xmlns:p14="http://schemas.microsoft.com/office/powerpoint/2010/main" val="232893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D688-C78E-26F9-87DD-24D5BA42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088" y="188810"/>
            <a:ext cx="7748370" cy="1271239"/>
          </a:xfrm>
        </p:spPr>
        <p:txBody>
          <a:bodyPr anchor="ctr">
            <a:normAutofit/>
          </a:bodyPr>
          <a:lstStyle/>
          <a:p>
            <a:r>
              <a:rPr lang="en-US" sz="3400" b="1" dirty="0">
                <a:solidFill>
                  <a:schemeClr val="accent6"/>
                </a:solidFill>
              </a:rPr>
              <a:t>Corporate Credit Ratings: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896FC014-7C9B-7372-17BA-73C84383C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19592" b="-2"/>
          <a:stretch/>
        </p:blipFill>
        <p:spPr>
          <a:xfrm>
            <a:off x="-1" y="-2"/>
            <a:ext cx="2575933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058F-77E0-ACD0-6E2F-BAD4065B1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0088" y="1097280"/>
            <a:ext cx="8605451" cy="53450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issued by credit rating agencies</a:t>
            </a:r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-provide assessment of creditworthiness</a:t>
            </a:r>
          </a:p>
          <a:p>
            <a:pPr marL="0" indent="0">
              <a:buNone/>
            </a:pPr>
            <a:r>
              <a:rPr lang="en-US" dirty="0"/>
              <a:t>-can indicate if a corporation will fully meet its financial obligations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6"/>
                </a:solidFill>
              </a:rPr>
              <a:t>Why Ratings are Important: </a:t>
            </a:r>
          </a:p>
          <a:p>
            <a:pPr marL="0" indent="0">
              <a:buNone/>
            </a:pPr>
            <a:r>
              <a:rPr lang="en-US" dirty="0"/>
              <a:t>-quick assessment of financial performance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400" b="1" dirty="0">
                <a:solidFill>
                  <a:schemeClr val="accent6"/>
                </a:solidFill>
              </a:rPr>
              <a:t>Why there are Limitations: </a:t>
            </a:r>
          </a:p>
          <a:p>
            <a:pPr marL="0" indent="0">
              <a:buNone/>
            </a:pPr>
            <a:r>
              <a:rPr lang="en-US" sz="2400" dirty="0"/>
              <a:t>-assessments are not infallible </a:t>
            </a:r>
          </a:p>
          <a:p>
            <a:pPr marL="0" indent="0">
              <a:buNone/>
            </a:pPr>
            <a:r>
              <a:rPr lang="en-US" sz="1800" i="1" dirty="0"/>
              <a:t>*i.e., mortgage back securities receiving AAA ratings in 2008 </a:t>
            </a:r>
          </a:p>
        </p:txBody>
      </p:sp>
    </p:spTree>
    <p:extLst>
      <p:ext uri="{BB962C8B-B14F-4D97-AF65-F5344CB8AC3E}">
        <p14:creationId xmlns:p14="http://schemas.microsoft.com/office/powerpoint/2010/main" val="89181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E7CAE-AEE8-5C0A-9538-DB1DEB5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169385"/>
          </a:xfrm>
        </p:spPr>
        <p:txBody>
          <a:bodyPr>
            <a:normAutofit/>
          </a:bodyPr>
          <a:lstStyle/>
          <a:p>
            <a:r>
              <a:rPr lang="en-US" sz="3300" dirty="0"/>
              <a:t>Testing Model Performance </a:t>
            </a:r>
            <a:br>
              <a:rPr lang="en-US" dirty="0"/>
            </a:br>
            <a:r>
              <a:rPr lang="en-US" sz="2000" dirty="0"/>
              <a:t>with Alpha Vantage API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B9882C49-AFB5-DFCF-BC4B-0E3E2FD60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9" r="2079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3B31-F1C1-92CB-6FC4-E4D13843E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534510"/>
            <a:ext cx="4840010" cy="4642453"/>
          </a:xfrm>
        </p:spPr>
        <p:txBody>
          <a:bodyPr>
            <a:normAutofit lnSpcReduction="10000"/>
          </a:bodyPr>
          <a:lstStyle/>
          <a:p>
            <a:endParaRPr lang="en-US" sz="1700" dirty="0"/>
          </a:p>
          <a:p>
            <a:r>
              <a:rPr lang="en-US" sz="1700" dirty="0"/>
              <a:t>Accessed real world company data by pulling income statements, balance sheets, and cash flow statements to calculate features in the sample data</a:t>
            </a:r>
          </a:p>
          <a:p>
            <a:endParaRPr lang="en-US" sz="1700" dirty="0"/>
          </a:p>
          <a:p>
            <a:r>
              <a:rPr lang="en-US" sz="1700" dirty="0"/>
              <a:t>Formatted data alignment: Formatted the retrieved data to align with the structure of our sample data</a:t>
            </a:r>
          </a:p>
          <a:p>
            <a:endParaRPr lang="en-US" sz="1700" dirty="0"/>
          </a:p>
          <a:p>
            <a:r>
              <a:rPr lang="en-US" sz="1700" dirty="0"/>
              <a:t>Graphical Interface: Built an interface to assess the real-time data to test our trained models</a:t>
            </a:r>
          </a:p>
          <a:p>
            <a:endParaRPr lang="en-US" sz="1700" dirty="0"/>
          </a:p>
          <a:p>
            <a:r>
              <a:rPr lang="en-US" sz="1700" dirty="0"/>
              <a:t>Limitation: Some fields were not available for some companies. In those instances, averages were used in place of the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785027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C944-E21F-8540-B8BC-53D5471E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Model Performance</a:t>
            </a:r>
            <a:br>
              <a:rPr lang="en-US" dirty="0"/>
            </a:br>
            <a:r>
              <a:rPr lang="en-US" sz="2000" dirty="0"/>
              <a:t>Interface demo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7ECB6D-F03F-351B-3003-90C925C57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09" y="1825625"/>
            <a:ext cx="8677581" cy="4351338"/>
          </a:xfrm>
        </p:spPr>
      </p:pic>
    </p:spTree>
    <p:extLst>
      <p:ext uri="{BB962C8B-B14F-4D97-AF65-F5344CB8AC3E}">
        <p14:creationId xmlns:p14="http://schemas.microsoft.com/office/powerpoint/2010/main" val="44461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B44E-E278-D141-AFE9-DB17EFE5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D44D5-4D68-68EA-9847-B91E5B36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055813"/>
            <a:ext cx="10515600" cy="5653320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Encouraging Results: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Machine learning has shown promising outcomes for this scenario.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Model Performance: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Random forest models have been particularly successful, achieving a 94% accuracy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Real-World Challenges: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When applied to real-world situations, especially in predicting junk credit status, the models faced difficulties.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Improving Performance: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Strategies such as k-folding and feature engineering were explored to enhance model performance.</a:t>
            </a:r>
          </a:p>
          <a:p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Industry Sector Impact: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Industry sector information improved prediction accuracy but was not available in our API. Future improvements could be realized by incorporating a second API.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FD0B3-713E-EE3B-0EED-E76C3839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564" y="0"/>
            <a:ext cx="1863436" cy="154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7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AB00-82D4-175F-9969-D187FF85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87287"/>
            <a:ext cx="10515600" cy="4737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C8C2-3E0D-4B48-6F99-37AA06E21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813411"/>
            <a:ext cx="4523509" cy="6009701"/>
          </a:xfrm>
        </p:spPr>
        <p:txBody>
          <a:bodyPr>
            <a:normAutofit fontScale="32500" lnSpcReduction="20000"/>
          </a:bodyPr>
          <a:lstStyle/>
          <a:p>
            <a:r>
              <a:rPr lang="en-US" sz="1800" dirty="0">
                <a:latin typeface="Slack-Lato"/>
              </a:rPr>
              <a:t>"Designing Machine Learning Systems" by Chip </a:t>
            </a:r>
            <a:r>
              <a:rPr lang="en-US" sz="1800" dirty="0" err="1">
                <a:latin typeface="Slack-Lato"/>
              </a:rPr>
              <a:t>Huyen</a:t>
            </a:r>
            <a:r>
              <a:rPr lang="en-US" sz="1800" dirty="0">
                <a:latin typeface="Slack-Lato"/>
              </a:rPr>
              <a:t> - O'Reilly Press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</a:rPr>
              <a:t>"Practical Statistics for Data Scientists" by Peter Bruce, Andrew Bruce, &amp; Peter </a:t>
            </a:r>
            <a:r>
              <a:rPr lang="en-US" sz="1800" dirty="0" err="1">
                <a:latin typeface="Slack-Lato"/>
              </a:rPr>
              <a:t>Gedeck</a:t>
            </a:r>
            <a:r>
              <a:rPr lang="en-US" sz="1800" dirty="0">
                <a:latin typeface="Slack-Lato"/>
              </a:rPr>
              <a:t> - O'Reilly Press</a:t>
            </a:r>
          </a:p>
          <a:p>
            <a:r>
              <a:rPr lang="en-US" sz="1800" dirty="0">
                <a:latin typeface="Slack-Lato"/>
              </a:rPr>
              <a:t>Data Source: </a:t>
            </a:r>
            <a:r>
              <a:rPr lang="en-US" sz="1200" dirty="0">
                <a:hlinkClick r:id="rId2"/>
              </a:rPr>
              <a:t>https://www.kaggle.com/datasets/kirtandelwadia/corporate-credit-rating-with-financial-ratios</a:t>
            </a:r>
            <a:r>
              <a:rPr lang="en-US" sz="1200" dirty="0"/>
              <a:t> </a:t>
            </a:r>
            <a:endParaRPr lang="en-US" sz="1800" dirty="0">
              <a:latin typeface="Slack-Lato"/>
            </a:endParaRP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3"/>
              </a:rPr>
              <a:t>https://www.alphavantage.co/documentation/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4"/>
              </a:rPr>
              <a:t>https://stackoverflow.com/questions/36814100/pandas-to-numeric-for-multiple-columns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5"/>
              </a:rPr>
              <a:t>https://scikit-learn.org/stable/modules/generated/sklearn.model_selection.StratifiedKFold.html#sklearn-model-selection-stratifiedkfold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6"/>
              </a:rPr>
              <a:t>https://www.geeksforgeeks.org/stratified-k-fold-cross-validation/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7"/>
              </a:rPr>
              <a:t>https://towardsdatascience.com/what-is-stratified-cross-validation-in-machine-learning-8844f3e7ae8e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8"/>
              </a:rPr>
              <a:t>https://github.com/mwaskom/seaborn/issues/3478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9"/>
              </a:rPr>
              <a:t>https://ipywidgets.readthedocs.io/en/latest/examples/Widget%20List.html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0"/>
              </a:rPr>
              <a:t>https://stockanalysis.com/pro/the-barbell-investor/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1"/>
              </a:rPr>
              <a:t>https://matplotlib.org/stable/gallery/color/named_colors.html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2"/>
              </a:rPr>
              <a:t>https://scikit-learn.org/stable/modules/generated/sklearn.ensemble.RandomForestClassifier.html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3"/>
              </a:rPr>
              <a:t>https://stackoverflow.com/questions/51921142/how-to-load-a-model-saved-in-joblib-file-from-google-cloud-storage-bucket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4"/>
              </a:rPr>
              <a:t>https://stackoverflow.com/questions/9622163/save-plot-to-image-file-instead-of-displaying-it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5"/>
              </a:rPr>
              <a:t>https://www.datacamp.com/tutorial/random-forests-classifier-python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6"/>
              </a:rPr>
              <a:t>https://keras.io/api/keras_tuner/hyperparameters/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7"/>
              </a:rPr>
              <a:t>https://pytorch.org/docs/stable/generated/torch.nn.ReLU6.html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8"/>
              </a:rPr>
              <a:t>https://seekingalpha.com/article/4679188-junk-bond-default-surge-continues-in-2024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19"/>
              </a:rPr>
              <a:t>https://pypi.org/project/imbalanced-learn/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20"/>
              </a:rPr>
              <a:t>https://www.youtube.com/watch?v=YUsx5ZNlYWc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21"/>
              </a:rPr>
              <a:t>https://www.youtube.com/watch?v=VtchVpoSdoQ&amp;t=582s</a:t>
            </a:r>
            <a:r>
              <a:rPr lang="en-US" sz="1800" dirty="0">
                <a:latin typeface="Slack-Lato"/>
              </a:rPr>
              <a:t> </a:t>
            </a:r>
          </a:p>
          <a:p>
            <a:br>
              <a:rPr lang="en-US" sz="1800" dirty="0">
                <a:latin typeface="Slack-Lato"/>
              </a:rPr>
            </a:br>
            <a:r>
              <a:rPr lang="en-US" sz="1800" dirty="0">
                <a:latin typeface="Slack-Lato"/>
                <a:hlinkClick r:id="rId22"/>
              </a:rPr>
              <a:t>https://stackoverflow.com/questions/25009284/how-to-plot-roc-curve-in-python</a:t>
            </a:r>
            <a:r>
              <a:rPr lang="en-US" sz="1800" dirty="0">
                <a:latin typeface="Slack-Lato"/>
              </a:rPr>
              <a:t> </a:t>
            </a:r>
          </a:p>
          <a:p>
            <a:endParaRPr lang="en-US" sz="1800" dirty="0">
              <a:latin typeface="Slack-Lato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242CAD-EA40-BF48-A3F1-B041940924AD}"/>
              </a:ext>
            </a:extLst>
          </p:cNvPr>
          <p:cNvSpPr txBox="1">
            <a:spLocks/>
          </p:cNvSpPr>
          <p:nvPr/>
        </p:nvSpPr>
        <p:spPr>
          <a:xfrm>
            <a:off x="5531427" y="813412"/>
            <a:ext cx="4523509" cy="6009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latin typeface="Slack-Lato"/>
                <a:hlinkClick r:id="rId23"/>
              </a:rPr>
              <a:t>https://www.investopedia.com/terms/c/currentratio.asp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4"/>
              </a:rPr>
              <a:t>https://www.investopedia.com/terms/l/longtermdebt-capitalization.asp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5"/>
              </a:rPr>
              <a:t>https://www.investopedia.com/terms/d/debtequityratio.asp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6"/>
              </a:rPr>
              <a:t>https://www.investopedia.com/terms/g/grossmargin.asp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7"/>
              </a:rPr>
              <a:t>https://www.omnicalculator.com/finance/margin#gross-margin-formula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8"/>
              </a:rPr>
              <a:t>https://www.investopedia.com/terms/o/operatingmargin.asp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29"/>
              </a:rPr>
              <a:t>https://www.investopedia.com/terms/e/ebit.asp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0"/>
              </a:rPr>
              <a:t>https://www.investopedia.com/terms/e/ebitda-margin.asp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1"/>
              </a:rPr>
              <a:t>https://www.investopedia.com/terms/p/pretax-margin.asp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2"/>
              </a:rPr>
              <a:t>https://www.investopedia.com/terms/n/net_margin.asp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3"/>
              </a:rPr>
              <a:t>https://www.investopedia.com/terms/r/returnonequity.asp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4"/>
              </a:rPr>
              <a:t>https://www.wallstreetprep.com/knowledge/return-on-tangible-equity-rote/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5"/>
              </a:rPr>
              <a:t>https://www.investopedia.com/terms/r/returnonassets.asp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6"/>
              </a:rPr>
              <a:t>https://www.wallstreetprep.com/knowledge/return-on-equity-roe/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7"/>
              </a:rPr>
              <a:t>https://www.investopedia.com/terms/r/returnoninvestment.asp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8"/>
              </a:rPr>
              <a:t>https://www.investopedia.com/terms/c/cashflowpershare.asp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39"/>
              </a:rPr>
              <a:t>https://www.wallstreetprep.com/knowledge/cash-flow-per-share/</a:t>
            </a:r>
            <a:r>
              <a:rPr lang="en-US" sz="600" dirty="0">
                <a:latin typeface="Slack-Lato"/>
              </a:rPr>
              <a:t> </a:t>
            </a:r>
          </a:p>
          <a:p>
            <a:r>
              <a:rPr lang="en-US" sz="600" dirty="0">
                <a:latin typeface="Slack-Lato"/>
                <a:hlinkClick r:id="rId40"/>
              </a:rPr>
              <a:t>https://www.investopedia.com/terms/f/freecashflowpershare.asp</a:t>
            </a:r>
            <a:r>
              <a:rPr lang="en-US" sz="600" dirty="0">
                <a:latin typeface="Slack-Lato"/>
              </a:rPr>
              <a:t> </a:t>
            </a:r>
          </a:p>
          <a:p>
            <a:endParaRPr lang="en-US" sz="1800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70514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9F326-1AB9-7E91-A417-62C2AD97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you.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 dirty="0"/>
              <a:t>Questions?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5439F92-8E14-BDCC-78E0-F43813C24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526D0485-C1E0-4CD1-9304-5E7167755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A6FDB-1A42-63D0-B402-92BBF9E6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About the data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3FA42412-4F4C-CA54-1BBD-B9E10573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9" r="27855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EC510-7155-B2A6-246C-9F100AE4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Source: Kaggle</a:t>
            </a:r>
          </a:p>
          <a:p>
            <a:r>
              <a:rPr lang="en-US" sz="2000" dirty="0"/>
              <a:t>1377 unique corporations</a:t>
            </a:r>
          </a:p>
          <a:p>
            <a:r>
              <a:rPr lang="en-US" sz="2000" dirty="0"/>
              <a:t>7805 Rows</a:t>
            </a:r>
          </a:p>
          <a:p>
            <a:r>
              <a:rPr lang="en-US" sz="2000" dirty="0"/>
              <a:t>24 columns</a:t>
            </a:r>
          </a:p>
          <a:p>
            <a:r>
              <a:rPr lang="en-US" sz="2000" dirty="0"/>
              <a:t>First 9 are categorical</a:t>
            </a:r>
          </a:p>
          <a:p>
            <a:r>
              <a:rPr lang="en-US" sz="2000" dirty="0"/>
              <a:t>Next 15 are numeric</a:t>
            </a:r>
          </a:p>
        </p:txBody>
      </p:sp>
    </p:spTree>
    <p:extLst>
      <p:ext uri="{BB962C8B-B14F-4D97-AF65-F5344CB8AC3E}">
        <p14:creationId xmlns:p14="http://schemas.microsoft.com/office/powerpoint/2010/main" val="400198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879-B7D8-00B8-86EC-99F417E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Original Columns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5AC8C2-199F-ECFF-B250-2CFDEED72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06" t="35377" r="50000" b="11877"/>
          <a:stretch/>
        </p:blipFill>
        <p:spPr>
          <a:xfrm>
            <a:off x="5792718" y="643466"/>
            <a:ext cx="474989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4D495-FC76-8FF0-2AB7-6916FC392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Preparation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D898-F042-B6C1-4041-4D9A8A6C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244436"/>
            <a:ext cx="7557010" cy="3995643"/>
          </a:xfrm>
        </p:spPr>
        <p:txBody>
          <a:bodyPr anchor="ctr"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Loaded into database </a:t>
            </a:r>
          </a:p>
          <a:p>
            <a:pPr>
              <a:buFontTx/>
              <a:buChar char="-"/>
            </a:pPr>
            <a:r>
              <a:rPr lang="en-US" dirty="0"/>
              <a:t>Cleaned and processed data</a:t>
            </a:r>
          </a:p>
          <a:p>
            <a:pPr>
              <a:buFontTx/>
              <a:buChar char="-"/>
            </a:pPr>
            <a:r>
              <a:rPr lang="en-US" dirty="0"/>
              <a:t>Normalized Data removing outliers</a:t>
            </a:r>
          </a:p>
          <a:p>
            <a:pPr>
              <a:buFontTx/>
              <a:buChar char="-"/>
            </a:pPr>
            <a:r>
              <a:rPr lang="en-US" dirty="0"/>
              <a:t>Dropped features: </a:t>
            </a:r>
          </a:p>
          <a:p>
            <a:pPr lvl="1">
              <a:buFontTx/>
              <a:buChar char="-"/>
            </a:pPr>
            <a:r>
              <a:rPr lang="en-US" dirty="0"/>
              <a:t>Corporation, Rating, CIK (Central Index Key), Ticker, SIC (Standard Industrial Classification) Code, Rating Date, Sector, Rating Agency</a:t>
            </a:r>
          </a:p>
          <a:p>
            <a:pPr>
              <a:buFontTx/>
              <a:buChar char="-"/>
            </a:pPr>
            <a:r>
              <a:rPr lang="en-US" dirty="0"/>
              <a:t>Class Imbalance</a:t>
            </a:r>
          </a:p>
          <a:p>
            <a:pPr lvl="2">
              <a:buFontTx/>
              <a:buChar char="-"/>
            </a:pPr>
            <a:r>
              <a:rPr lang="en-US" dirty="0"/>
              <a:t>Attempted to over and under sample to address an imbalance in the data</a:t>
            </a:r>
          </a:p>
          <a:p>
            <a:endParaRPr lang="en-US" sz="2000" dirty="0"/>
          </a:p>
        </p:txBody>
      </p:sp>
      <p:pic>
        <p:nvPicPr>
          <p:cNvPr id="22" name="Picture 21" descr="Stock numbers on a digital display">
            <a:extLst>
              <a:ext uri="{FF2B5EF4-FFF2-40B4-BE49-F238E27FC236}">
                <a16:creationId xmlns:a16="http://schemas.microsoft.com/office/drawing/2014/main" id="{F670DD87-ABD8-8DFA-F947-A4566F51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58" r="15607" b="-1"/>
          <a:stretch/>
        </p:blipFill>
        <p:spPr>
          <a:xfrm>
            <a:off x="9590049" y="-10886"/>
            <a:ext cx="2601952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80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1671-C1E3-E67F-B839-B0B47C7B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224" y="2176228"/>
            <a:ext cx="3929649" cy="2094020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Ratings Explained </a:t>
            </a:r>
          </a:p>
        </p:txBody>
      </p:sp>
      <p:pic>
        <p:nvPicPr>
          <p:cNvPr id="4" name="Picture 3" descr="A computer screen with numbers and symbols&#10;&#10;Description automatically generated">
            <a:extLst>
              <a:ext uri="{FF2B5EF4-FFF2-40B4-BE49-F238E27FC236}">
                <a16:creationId xmlns:a16="http://schemas.microsoft.com/office/drawing/2014/main" id="{C880908E-C4E1-9907-43B7-5DC2664D9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3" b="14701"/>
          <a:stretch/>
        </p:blipFill>
        <p:spPr>
          <a:xfrm>
            <a:off x="20" y="11"/>
            <a:ext cx="12191980" cy="2587742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73AE-2765-B9E7-8664-C247D6FB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225" y="3429000"/>
            <a:ext cx="5614987" cy="299548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original dataset included rating standardization:</a:t>
            </a:r>
          </a:p>
          <a:p>
            <a:pPr lvl="1"/>
            <a:r>
              <a:rPr lang="en-US" sz="2000" dirty="0"/>
              <a:t>Each agency has their own rating scales</a:t>
            </a:r>
          </a:p>
          <a:p>
            <a:pPr lvl="1"/>
            <a:r>
              <a:rPr lang="en-US" sz="2000" dirty="0"/>
              <a:t>All ratings have been aligned with the S&amp;P rating scale</a:t>
            </a:r>
          </a:p>
          <a:p>
            <a:pPr lvl="1"/>
            <a:r>
              <a:rPr lang="en-US" sz="2000" dirty="0"/>
              <a:t>Binary Ratings were calculated in accordance with S&amp;P’s classifications (1 for investment grade and 0 for junk grade)</a:t>
            </a:r>
            <a:endParaRPr lang="en-US" sz="2000" b="0" i="0" dirty="0">
              <a:effectLst/>
            </a:endParaRPr>
          </a:p>
          <a:p>
            <a:pPr marL="0" indent="0">
              <a:buNone/>
            </a:pPr>
            <a:endParaRPr lang="en-US" sz="1800" dirty="0">
              <a:latin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AE2AF-9F63-1447-992F-52874B459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21" y="2587752"/>
            <a:ext cx="4513355" cy="42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5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119D-4D62-2713-1C32-E3983C69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91" y="2886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Distribution of Ratings by type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5A9C9A-2BFF-A21A-BDA2-E01507E1877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691" y="1609535"/>
            <a:ext cx="11382617" cy="49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30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6AEB2-C964-F1BF-F375-B66D6EB3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50196"/>
            <a:ext cx="7924997" cy="974751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Ratings Distribution by Agency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E8283-5732-CECB-9FD7-1BA0EB03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31" y="-261256"/>
            <a:ext cx="9756756" cy="4077476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US" sz="2800" b="0" i="0" dirty="0">
                <a:effectLst/>
              </a:rPr>
              <a:t>These agencies have the most ratings in our data</a:t>
            </a:r>
          </a:p>
          <a:p>
            <a:pPr marL="457200" lvl="1" indent="0">
              <a:buNone/>
            </a:pPr>
            <a:endParaRPr lang="en-US" sz="2800" b="0" i="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9BC4C62-E890-9AEA-FFC2-E4D702071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0" r="19559" b="-2"/>
          <a:stretch/>
        </p:blipFill>
        <p:spPr>
          <a:xfrm>
            <a:off x="9656956" y="1"/>
            <a:ext cx="2541869" cy="6858000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6D6F37F3-28E7-4F0E-5611-C78F071B8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8" y="1975945"/>
            <a:ext cx="8927869" cy="47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F6D2-DF52-7C97-D13E-43210CE6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 </a:t>
            </a:r>
            <a:br>
              <a:rPr lang="en-US" dirty="0"/>
            </a:br>
            <a:r>
              <a:rPr lang="en-US" sz="20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F821-AC13-8F4F-687C-4D630CFED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1693" cy="4351338"/>
          </a:xfrm>
        </p:spPr>
        <p:txBody>
          <a:bodyPr/>
          <a:lstStyle/>
          <a:p>
            <a:pPr lvl="1"/>
            <a:r>
              <a:rPr lang="en-US" dirty="0"/>
              <a:t>Model Design:</a:t>
            </a:r>
          </a:p>
          <a:p>
            <a:pPr lvl="2"/>
            <a:r>
              <a:rPr lang="en-US" dirty="0"/>
              <a:t>Hidden Layers: Tried various amounts with similar results</a:t>
            </a:r>
          </a:p>
          <a:p>
            <a:pPr lvl="2"/>
            <a:r>
              <a:rPr lang="en-US" dirty="0"/>
              <a:t>Activation Functions: </a:t>
            </a:r>
            <a:r>
              <a:rPr lang="en-US" dirty="0" err="1"/>
              <a:t>Relu</a:t>
            </a:r>
            <a:r>
              <a:rPr lang="en-US" dirty="0"/>
              <a:t> and Sigmoid </a:t>
            </a:r>
          </a:p>
          <a:p>
            <a:pPr lvl="2"/>
            <a:r>
              <a:rPr lang="en-US" dirty="0"/>
              <a:t>Activation Points: 75 activations gave best results</a:t>
            </a:r>
          </a:p>
          <a:p>
            <a:pPr lvl="2"/>
            <a:r>
              <a:rPr lang="en-US" dirty="0"/>
              <a:t>Neurons: Tried various amounts with similar results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Roadblocks</a:t>
            </a:r>
          </a:p>
          <a:p>
            <a:pPr lvl="2"/>
            <a:r>
              <a:rPr lang="en-US" dirty="0"/>
              <a:t>The deep learning models struggled to predict investor grade credit ratings</a:t>
            </a:r>
          </a:p>
          <a:p>
            <a:pPr lvl="2"/>
            <a:r>
              <a:rPr lang="en-US" dirty="0"/>
              <a:t>Deep learning is not always suited for smaller datasets especially with lots of variance and outliers</a:t>
            </a:r>
          </a:p>
          <a:p>
            <a:pPr lvl="2"/>
            <a:r>
              <a:rPr lang="en-US" dirty="0"/>
              <a:t>Decided to peruse other models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B9562-97AC-5146-6B69-57C70DB8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370" y="500062"/>
            <a:ext cx="2975982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1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1396</Words>
  <Application>Microsoft Macintosh PowerPoint</Application>
  <PresentationFormat>Widescreen</PresentationFormat>
  <Paragraphs>144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Arial</vt:lpstr>
      <vt:lpstr>Cabin-semi-bold</vt:lpstr>
      <vt:lpstr>Google Sans</vt:lpstr>
      <vt:lpstr>Slack-Lato</vt:lpstr>
      <vt:lpstr>Söhne</vt:lpstr>
      <vt:lpstr>SourceSansPro</vt:lpstr>
      <vt:lpstr>Office Theme</vt:lpstr>
      <vt:lpstr>Project 4 Group 3 Mitchell Lor Waynei Mebrahtu  Eric Johnson  Lucinda Hodgson</vt:lpstr>
      <vt:lpstr>Corporate Credit Ratings:</vt:lpstr>
      <vt:lpstr>About the data</vt:lpstr>
      <vt:lpstr>Original Columns:</vt:lpstr>
      <vt:lpstr>Data Preparation </vt:lpstr>
      <vt:lpstr>Ratings Explained </vt:lpstr>
      <vt:lpstr>Distribution of Ratings by type</vt:lpstr>
      <vt:lpstr>Ratings Distribution by Agency </vt:lpstr>
      <vt:lpstr>Deep Learning Model  Overview</vt:lpstr>
      <vt:lpstr>Deep Learning Model Design and Accuracy</vt:lpstr>
      <vt:lpstr>Deep Learning Model Confusion Matrix</vt:lpstr>
      <vt:lpstr>Deep Learning Model ROC Curve</vt:lpstr>
      <vt:lpstr>Random Forest Model</vt:lpstr>
      <vt:lpstr>Random Forest Model Confusion Matrix</vt:lpstr>
      <vt:lpstr>Random Forest Model ROC Curve (highly accurate)</vt:lpstr>
      <vt:lpstr>Random Forest Model Classification Report</vt:lpstr>
      <vt:lpstr>Random Forest Model A Snippet from a Decision Tree</vt:lpstr>
      <vt:lpstr>Random Forest Model Feature Importance </vt:lpstr>
      <vt:lpstr>Machine Learning Models  Accuracy Comparison</vt:lpstr>
      <vt:lpstr>Testing Model Performance  with Alpha Vantage API</vt:lpstr>
      <vt:lpstr>Testing Model Performance Interface demo</vt:lpstr>
      <vt:lpstr>Conclusions</vt:lpstr>
      <vt:lpstr>References</vt:lpstr>
      <vt:lpstr>Thank you. Questions?</vt:lpstr>
    </vt:vector>
  </TitlesOfParts>
  <Company>University of Minnesota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Lucinda N Hodgson</dc:creator>
  <cp:lastModifiedBy>Eric Johnson</cp:lastModifiedBy>
  <cp:revision>27</cp:revision>
  <dcterms:created xsi:type="dcterms:W3CDTF">2024-03-19T01:29:08Z</dcterms:created>
  <dcterms:modified xsi:type="dcterms:W3CDTF">2024-03-26T21:00:06Z</dcterms:modified>
</cp:coreProperties>
</file>